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3"/>
    <p:sldId id="257" r:id="rId4"/>
    <p:sldId id="259" r:id="rId5"/>
    <p:sldId id="264" r:id="rId6"/>
    <p:sldId id="266" r:id="rId7"/>
    <p:sldId id="261" r:id="rId8"/>
    <p:sldId id="267" r:id="rId9"/>
    <p:sldId id="265" r:id="rId10"/>
    <p:sldId id="303" r:id="rId11"/>
    <p:sldId id="302" r:id="rId12"/>
    <p:sldId id="304" r:id="rId13"/>
    <p:sldId id="305" r:id="rId14"/>
    <p:sldId id="306" r:id="rId15"/>
    <p:sldId id="307" r:id="rId16"/>
    <p:sldId id="309" r:id="rId17"/>
    <p:sldId id="310" r:id="rId18"/>
    <p:sldId id="311" r:id="rId19"/>
    <p:sldId id="262" r:id="rId20"/>
    <p:sldId id="272" r:id="rId21"/>
    <p:sldId id="263" r:id="rId22"/>
    <p:sldId id="275" r:id="rId23"/>
    <p:sldId id="319" r:id="rId24"/>
    <p:sldId id="312" r:id="rId25"/>
    <p:sldId id="274" r:id="rId26"/>
    <p:sldId id="278" r:id="rId27"/>
  </p:sldIdLst>
  <p:sldSz cx="12192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8BB"/>
    <a:srgbClr val="A19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0"/>
  </p:normalViewPr>
  <p:slideViewPr>
    <p:cSldViewPr snapToGrid="0" snapToObjects="1" showGuides="1">
      <p:cViewPr varScale="1">
        <p:scale>
          <a:sx n="108" d="100"/>
          <a:sy n="108" d="100"/>
        </p:scale>
        <p:origin x="240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411C9-8D3E-C043-AA0F-6ECA7B0E3CEC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ADCDA-6338-5B47-A586-5E1592E74E3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55" y="432653"/>
            <a:ext cx="5013793" cy="62798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68541" y="3699200"/>
            <a:ext cx="6377391" cy="89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DFTongTong-B5" pitchFamily="49" charset="-120"/>
                <a:ea typeface="DFTongTong-B5" pitchFamily="49" charset="-120"/>
              </a:rPr>
              <a:t>Just for today I will exercise my soul in three ways. I will do somebody a good turn Just for today I will exercise my soul in three ways. I will do somebody a good turn</a:t>
            </a:r>
            <a:endParaRPr lang="zh-CN" altLang="en-US" sz="1200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99131" y="2305853"/>
            <a:ext cx="5645785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latin typeface="Hannotate SC" pitchFamily="2" charset="-122"/>
                <a:ea typeface="Hannotate SC" pitchFamily="2" charset="-122"/>
              </a:rPr>
              <a:t>数据库实训——</a:t>
            </a:r>
            <a:r>
              <a:rPr kumimoji="1" lang="en-US" altLang="zh-CN" sz="4800" dirty="0">
                <a:latin typeface="Hannotate SC" pitchFamily="2" charset="-122"/>
                <a:ea typeface="Hannotate SC" pitchFamily="2" charset="-122"/>
              </a:rPr>
              <a:t>BBS</a:t>
            </a:r>
            <a:endParaRPr kumimoji="1" lang="en-US" altLang="zh-CN" sz="4800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68541" y="3396343"/>
            <a:ext cx="6616931" cy="83128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68542" y="5026493"/>
            <a:ext cx="3840480" cy="335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Hannotate SC" pitchFamily="2" charset="-122"/>
                <a:ea typeface="Hannotate SC" pitchFamily="2" charset="-122"/>
              </a:rPr>
              <a:t>汇报人：谢伟明，萧伟豪，唐雨璐，夏霜</a:t>
            </a:r>
            <a:endParaRPr kumimoji="1" lang="zh-CN" altLang="en-US" sz="1600" dirty="0">
              <a:latin typeface="Hannotate SC" pitchFamily="2" charset="-122"/>
              <a:ea typeface="Hannotate SC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5907974" y="0"/>
            <a:ext cx="0" cy="6858000"/>
          </a:xfrm>
          <a:prstGeom prst="line">
            <a:avLst/>
          </a:prstGeom>
          <a:ln w="28575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676405" y="1246909"/>
            <a:ext cx="463138" cy="463138"/>
          </a:xfrm>
          <a:prstGeom prst="ellipse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70" y="65314"/>
            <a:ext cx="498467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305729" y="1246909"/>
            <a:ext cx="69088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主页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2" name="图片 1" descr="/private/var/mobile/Containers/Data/Application/1CDCA1A5-C19F-44C2-99C3-CF3FB46A5821/tmp/insert_image_tmp_dir/2019-08-26 17:24:22.806000.png2019-08-26 17:24:22.8060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2324418"/>
            <a:ext cx="6054725" cy="34074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0" y="5927725"/>
            <a:ext cx="5204460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000"/>
              <a:t>有点赞、踩、跳转、查找搜索功能</a:t>
            </a:r>
            <a:endParaRPr lang="zh-CN" alt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5907974" y="0"/>
            <a:ext cx="0" cy="6858000"/>
          </a:xfrm>
          <a:prstGeom prst="line">
            <a:avLst/>
          </a:prstGeom>
          <a:ln w="28575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676405" y="1246909"/>
            <a:ext cx="463138" cy="463138"/>
          </a:xfrm>
          <a:prstGeom prst="ellipse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70" y="65314"/>
            <a:ext cx="498467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51729" y="1246909"/>
            <a:ext cx="119888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发帖界面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2" name="图片 1" descr="/private/var/mobile/Containers/Data/Application/1CDCA1A5-C19F-44C2-99C3-CF3FB46A5821/tmp/insert_image_tmp_dir/2019-08-26 17:26:05.253000.png2019-08-26 17:26:05.2530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2324736"/>
            <a:ext cx="6054725" cy="3406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0" y="5927725"/>
            <a:ext cx="5204460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000"/>
              <a:t>同时设置了</a:t>
            </a:r>
            <a:r>
              <a:rPr lang="en-US" altLang="zh-CN" sz="2000"/>
              <a:t>markdown预览功能</a:t>
            </a:r>
            <a:endParaRPr lang="en-US" altLang="zh-CN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5907974" y="0"/>
            <a:ext cx="0" cy="6858000"/>
          </a:xfrm>
          <a:prstGeom prst="line">
            <a:avLst/>
          </a:prstGeom>
          <a:ln w="28575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676405" y="1246909"/>
            <a:ext cx="463138" cy="463138"/>
          </a:xfrm>
          <a:prstGeom prst="ellipse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70" y="65314"/>
            <a:ext cx="498467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51729" y="1246909"/>
            <a:ext cx="119888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查看帖子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2" name="图片 1" descr="/private/var/mobile/Containers/Data/Application/1CDCA1A5-C19F-44C2-99C3-CF3FB46A5821/tmp/insert_image_tmp_dir/2019-08-26 17:27:11.760000.png2019-08-26 17:27:11.7600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2324736"/>
            <a:ext cx="6054725" cy="3406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0" y="5927725"/>
            <a:ext cx="5204460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000"/>
              <a:t>有收藏评论等功能</a:t>
            </a:r>
            <a:endParaRPr lang="zh-CN" altLang="en-US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5907974" y="0"/>
            <a:ext cx="0" cy="6858000"/>
          </a:xfrm>
          <a:prstGeom prst="line">
            <a:avLst/>
          </a:prstGeom>
          <a:ln w="28575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676405" y="1246909"/>
            <a:ext cx="463138" cy="463138"/>
          </a:xfrm>
          <a:prstGeom prst="ellipse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70" y="65314"/>
            <a:ext cx="498467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283379" y="1313584"/>
            <a:ext cx="448691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点击发帖人，可以查看发帖人相关信息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2" name="图片 1" descr="/private/var/mobile/Containers/Data/Application/1CDCA1A5-C19F-44C2-99C3-CF3FB46A5821/tmp/insert_image_tmp_dir/2019-08-26 17:27:38.831000.png2019-08-26 17:27:38.8310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24550" y="2324736"/>
            <a:ext cx="6054725" cy="3406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0" y="5927725"/>
            <a:ext cx="5204460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000"/>
              <a:t>同时可以对发帖人进行关注</a:t>
            </a:r>
            <a:endParaRPr lang="zh-CN" altLang="en-US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5907974" y="0"/>
            <a:ext cx="0" cy="6858000"/>
          </a:xfrm>
          <a:prstGeom prst="line">
            <a:avLst/>
          </a:prstGeom>
          <a:ln w="28575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676405" y="1246909"/>
            <a:ext cx="463138" cy="463138"/>
          </a:xfrm>
          <a:prstGeom prst="ellipse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70" y="65314"/>
            <a:ext cx="498467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797729" y="1246909"/>
            <a:ext cx="170688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我的个人界面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2" name="图片 1" descr="/private/var/mobile/Containers/Data/Application/1CDCA1A5-C19F-44C2-99C3-CF3FB46A5821/tmp/insert_image_tmp_dir/2019-08-26 17:28:28.379000.png2019-08-26 17:28:28.379000"/>
          <p:cNvPicPr>
            <a:picLocks noChangeAspect="1"/>
          </p:cNvPicPr>
          <p:nvPr/>
        </p:nvPicPr>
        <p:blipFill>
          <a:blip r:embed="rId2"/>
          <a:srcRect l="-125" r="125"/>
          <a:stretch>
            <a:fillRect/>
          </a:stretch>
        </p:blipFill>
        <p:spPr>
          <a:xfrm>
            <a:off x="5955030" y="2320925"/>
            <a:ext cx="6054090" cy="3414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0" y="5927725"/>
            <a:ext cx="5204460" cy="399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000"/>
              <a:t>主页右上角头像查看个人信息，可以对头像等个人信息进行修改</a:t>
            </a:r>
            <a:endParaRPr lang="zh-CN" altLang="en-US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93140" y="3453765"/>
            <a:ext cx="5663565" cy="3119755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20460" y="300355"/>
            <a:ext cx="5633720" cy="2801620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1726" y="2988797"/>
            <a:ext cx="3035578" cy="355023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6220568" y="300630"/>
            <a:ext cx="23164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DFTongTong-B5" pitchFamily="49" charset="-120"/>
                <a:ea typeface="DFTongTong-B5" pitchFamily="49" charset="-120"/>
              </a:rPr>
              <a:t>管理员登录界面</a:t>
            </a:r>
            <a:endParaRPr lang="zh-CN" altLang="en-US" sz="24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1392" y="2181419"/>
            <a:ext cx="4466419" cy="41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2875" y="2996687"/>
            <a:ext cx="23164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b="1" dirty="0">
                <a:latin typeface="DFTongTong-B5" pitchFamily="49" charset="-120"/>
                <a:ea typeface="DFTongTong-B5" pitchFamily="49" charset="-120"/>
              </a:rPr>
              <a:t>对于帖子的管理</a:t>
            </a:r>
            <a:endParaRPr lang="zh-CN" altLang="en-US" sz="24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3776" y="4730823"/>
            <a:ext cx="4466419" cy="41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34" y="-1310503"/>
            <a:ext cx="3764580" cy="5179372"/>
          </a:xfrm>
          <a:prstGeom prst="rect">
            <a:avLst/>
          </a:prstGeom>
        </p:spPr>
      </p:pic>
      <p:pic>
        <p:nvPicPr>
          <p:cNvPr id="2" name="图片 1" descr="2019-08-26 17:30:32.772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760730"/>
            <a:ext cx="4203065" cy="2365375"/>
          </a:xfrm>
          <a:prstGeom prst="rect">
            <a:avLst/>
          </a:prstGeom>
        </p:spPr>
      </p:pic>
      <p:pic>
        <p:nvPicPr>
          <p:cNvPr id="3" name="图片 2" descr="2019-08-26 17:31:25.535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70" y="3549650"/>
            <a:ext cx="5311140" cy="29895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93140" y="3453765"/>
            <a:ext cx="5663565" cy="3119755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20460" y="300355"/>
            <a:ext cx="5633720" cy="2801620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1726" y="2988797"/>
            <a:ext cx="3035578" cy="355023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6677768" y="300630"/>
            <a:ext cx="14020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DFTongTong-B5" pitchFamily="49" charset="-120"/>
                <a:ea typeface="DFTongTong-B5" pitchFamily="49" charset="-120"/>
              </a:rPr>
              <a:t>查找功能</a:t>
            </a:r>
            <a:endParaRPr lang="zh-CN" altLang="en-US" sz="24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1392" y="2181419"/>
            <a:ext cx="4466419" cy="41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07275" y="2996687"/>
            <a:ext cx="14020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b="1" dirty="0">
                <a:latin typeface="DFTongTong-B5" pitchFamily="49" charset="-120"/>
                <a:ea typeface="DFTongTong-B5" pitchFamily="49" charset="-120"/>
              </a:rPr>
              <a:t>修改功能</a:t>
            </a:r>
            <a:endParaRPr lang="zh-CN" altLang="en-US" sz="24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3776" y="4730823"/>
            <a:ext cx="4466419" cy="41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34" y="-1310503"/>
            <a:ext cx="3764580" cy="5179372"/>
          </a:xfrm>
          <a:prstGeom prst="rect">
            <a:avLst/>
          </a:prstGeom>
        </p:spPr>
      </p:pic>
      <p:pic>
        <p:nvPicPr>
          <p:cNvPr id="2" name="图片 1" descr="/private/var/mobile/Containers/Data/Application/1CDCA1A5-C19F-44C2-99C3-CF3FB46A5821/tmp/insert_image_tmp_dir/2019-08-26 17:32:41.705000.png2019-08-26 17:32:41.7050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91275" y="761048"/>
            <a:ext cx="4203065" cy="2364740"/>
          </a:xfrm>
          <a:prstGeom prst="rect">
            <a:avLst/>
          </a:prstGeom>
        </p:spPr>
      </p:pic>
      <p:pic>
        <p:nvPicPr>
          <p:cNvPr id="3" name="图片 2" descr="/private/var/mobile/Containers/Data/Application/1CDCA1A5-C19F-44C2-99C3-CF3FB46A5821/tmp/insert_image_tmp_dir/2019-08-26 17:33:14.900000.png2019-08-26 17:33:14.90000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9670" y="3550285"/>
            <a:ext cx="5311140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93140" y="3453765"/>
            <a:ext cx="5663565" cy="3119755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20460" y="300355"/>
            <a:ext cx="5633720" cy="2801620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1726" y="2988797"/>
            <a:ext cx="3035578" cy="355023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6677768" y="300630"/>
            <a:ext cx="14020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DFTongTong-B5" pitchFamily="49" charset="-120"/>
                <a:ea typeface="DFTongTong-B5" pitchFamily="49" charset="-120"/>
              </a:rPr>
              <a:t>删除功能</a:t>
            </a:r>
            <a:endParaRPr lang="zh-CN" altLang="en-US" sz="24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1392" y="2181419"/>
            <a:ext cx="4466419" cy="41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07275" y="2996687"/>
            <a:ext cx="1402080" cy="457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b="1" dirty="0">
                <a:latin typeface="DFTongTong-B5" pitchFamily="49" charset="-120"/>
                <a:ea typeface="DFTongTong-B5" pitchFamily="49" charset="-120"/>
              </a:rPr>
              <a:t>用户管理</a:t>
            </a:r>
            <a:endParaRPr lang="zh-CN" altLang="en-US" sz="24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53776" y="4730823"/>
            <a:ext cx="4466419" cy="41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34" y="-1310503"/>
            <a:ext cx="3764580" cy="5179372"/>
          </a:xfrm>
          <a:prstGeom prst="rect">
            <a:avLst/>
          </a:prstGeom>
        </p:spPr>
      </p:pic>
      <p:pic>
        <p:nvPicPr>
          <p:cNvPr id="2" name="图片 1" descr="/private/var/mobile/Containers/Data/Application/1CDCA1A5-C19F-44C2-99C3-CF3FB46A5821/tmp/insert_image_tmp_dir/2019-08-26 17:33:42.679000.png2019-08-26 17:33:42.6790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91275" y="761048"/>
            <a:ext cx="4203065" cy="2364740"/>
          </a:xfrm>
          <a:prstGeom prst="rect">
            <a:avLst/>
          </a:prstGeom>
        </p:spPr>
      </p:pic>
      <p:pic>
        <p:nvPicPr>
          <p:cNvPr id="3" name="图片 2" descr="/private/var/mobile/Containers/Data/Application/1CDCA1A5-C19F-44C2-99C3-CF3FB46A5821/tmp/insert_image_tmp_dir/2019-08-26 17:33:46.243000.png2019-08-26 17:33:46.24300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9670" y="3550285"/>
            <a:ext cx="5311140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3073" y="2484533"/>
            <a:ext cx="5023262" cy="2959535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52879" y="2289358"/>
            <a:ext cx="36567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9900" b="1" dirty="0">
                <a:latin typeface="Hannotate SC" pitchFamily="2" charset="-122"/>
                <a:ea typeface="Hannotate SC" pitchFamily="2" charset="-122"/>
              </a:rPr>
              <a:t>03</a:t>
            </a:r>
            <a:endParaRPr kumimoji="1" lang="zh-CN" altLang="en-US" sz="19900" b="1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28898" y="4553183"/>
            <a:ext cx="5017311" cy="89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DFTongTong-B5" pitchFamily="49" charset="-120"/>
                <a:ea typeface="DFTongTong-B5" pitchFamily="49" charset="-120"/>
              </a:rPr>
              <a:t>Just for today I will exercise my soul in three ways. I will do somebody a good turn Just for today I will exercise my soul in three ways. I will do somebody a good turn</a:t>
            </a:r>
            <a:endParaRPr lang="zh-CN" altLang="en-US" sz="1200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002"/>
            <a:ext cx="4984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6908" y="1642744"/>
            <a:ext cx="11204038" cy="3593061"/>
          </a:xfrm>
          <a:prstGeom prst="rect">
            <a:avLst/>
          </a:prstGeom>
          <a:noFill/>
          <a:ln w="38100">
            <a:solidFill>
              <a:srgbClr val="BFD8B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63171" y="1319578"/>
            <a:ext cx="6399378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62364" y="1319578"/>
            <a:ext cx="2468880" cy="640080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DFTongTong-B5" pitchFamily="49" charset="-120"/>
                <a:ea typeface="DFTongTong-B5" pitchFamily="49" charset="-120"/>
              </a:rPr>
              <a:t>架构与设计</a:t>
            </a:r>
            <a:endParaRPr lang="zh-CN" altLang="en-US" sz="36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08960" y="1823085"/>
            <a:ext cx="884745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DFTongTong-B5" pitchFamily="49" charset="-120"/>
                <a:ea typeface="DFTongTong-B5" pitchFamily="49" charset="-120"/>
              </a:rPr>
              <a:t>项目采用了目前比较流行的前后端分离的架构模式，有助于让团队进一步分工。</a:t>
            </a:r>
            <a:endParaRPr lang="zh-CN" altLang="en-US" dirty="0">
              <a:latin typeface="DFTongTong-B5" pitchFamily="49" charset="-120"/>
              <a:ea typeface="DFTongTong-B5" pitchFamily="49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DFTongTong-B5" pitchFamily="49" charset="-120"/>
                <a:ea typeface="DFTongTong-B5" pitchFamily="49" charset="-120"/>
              </a:rPr>
              <a:t>前端：nginx服务器（作为http服务器和图片服务器），</a:t>
            </a:r>
            <a:endParaRPr lang="zh-CN" altLang="en-US" dirty="0">
              <a:latin typeface="DFTongTong-B5" pitchFamily="49" charset="-120"/>
              <a:ea typeface="DFTongTong-B5" pitchFamily="49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DFTongTong-B5" pitchFamily="49" charset="-120"/>
                <a:ea typeface="DFTongTong-B5" pitchFamily="49" charset="-120"/>
              </a:rPr>
              <a:t>后端：Java虚拟机、tomcat容器、springMVC框架、mybatis数据库中间件、MySQL数据库、swagger文档工具。</a:t>
            </a:r>
            <a:endParaRPr lang="zh-CN" altLang="en-US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2" name="图片 1" descr="2019-08-26 17:35:10.951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585" y="3560445"/>
            <a:ext cx="4434205" cy="2928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71945" y="3021952"/>
            <a:ext cx="83127" cy="760021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72886" y="3001852"/>
            <a:ext cx="274955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概要及</a:t>
            </a:r>
            <a:r>
              <a:rPr lang="en-US" altLang="zh-CN" sz="2000" b="1" dirty="0">
                <a:latin typeface="DFTongTong-B5" pitchFamily="49" charset="-120"/>
                <a:ea typeface="DFTongTong-B5" pitchFamily="49" charset="-120"/>
              </a:rPr>
              <a:t>BBS背景</a:t>
            </a:r>
            <a:r>
              <a:rPr lang="zh-CN" altLang="en-US" sz="2000" b="1" dirty="0">
                <a:latin typeface="DFTongTong-B5" pitchFamily="49" charset="-120"/>
                <a:ea typeface="宋体" panose="02010600030101010101" pitchFamily="2" charset="-122"/>
              </a:rPr>
              <a:t>和意义</a:t>
            </a:r>
            <a:endParaRPr lang="zh-CN" altLang="en-US" sz="2000" b="1" dirty="0">
              <a:latin typeface="DFTongTong-B5" pitchFamily="49" charset="-12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47306" y="3074930"/>
            <a:ext cx="102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latin typeface="Hannotate SC" pitchFamily="2" charset="-122"/>
                <a:ea typeface="Hannotate SC" pitchFamily="2" charset="-122"/>
              </a:rPr>
              <a:t>01</a:t>
            </a:r>
            <a:endParaRPr kumimoji="1" lang="zh-CN" altLang="en-US" sz="5400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71945" y="4756772"/>
            <a:ext cx="83127" cy="760021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772886" y="4736672"/>
            <a:ext cx="145288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实现与测试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47306" y="4809750"/>
            <a:ext cx="100584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latin typeface="Hannotate SC" pitchFamily="2" charset="-122"/>
                <a:ea typeface="Hannotate SC" pitchFamily="2" charset="-122"/>
              </a:rPr>
              <a:t>02</a:t>
            </a:r>
            <a:endParaRPr kumimoji="1" lang="zh-CN" altLang="en-US" sz="5400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50725" y="3042052"/>
            <a:ext cx="83127" cy="760021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51666" y="3021952"/>
            <a:ext cx="145288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架构与设计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26086" y="3095030"/>
            <a:ext cx="100584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latin typeface="Hannotate SC" pitchFamily="2" charset="-122"/>
                <a:ea typeface="Hannotate SC" pitchFamily="2" charset="-122"/>
              </a:rPr>
              <a:t>03</a:t>
            </a:r>
            <a:endParaRPr kumimoji="1" lang="zh-CN" altLang="en-US" sz="5400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50725" y="4776872"/>
            <a:ext cx="83127" cy="760021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51666" y="4756772"/>
            <a:ext cx="119888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具体实现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26086" y="4829850"/>
            <a:ext cx="1024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dirty="0">
                <a:latin typeface="Hannotate SC" pitchFamily="2" charset="-122"/>
                <a:ea typeface="Hannotate SC" pitchFamily="2" charset="-122"/>
              </a:rPr>
              <a:t>04</a:t>
            </a:r>
            <a:endParaRPr kumimoji="1" lang="zh-CN" altLang="en-US" sz="5400" dirty="0">
              <a:latin typeface="Hannotate SC" pitchFamily="2" charset="-122"/>
              <a:ea typeface="Hannotate SC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2100" y="210335"/>
            <a:ext cx="2101402" cy="24576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553502" y="98466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dirty="0">
                <a:latin typeface="Hannotate SC" pitchFamily="2" charset="-122"/>
                <a:ea typeface="Hannotate SC" pitchFamily="2" charset="-122"/>
              </a:rPr>
              <a:t>目录</a:t>
            </a:r>
            <a:endParaRPr kumimoji="1" lang="zh-CN" altLang="en-US" sz="8000" dirty="0">
              <a:latin typeface="Hannotate SC" pitchFamily="2" charset="-122"/>
              <a:ea typeface="Hannotate SC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3073" y="2484533"/>
            <a:ext cx="5023262" cy="2959535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52879" y="2289358"/>
            <a:ext cx="36567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9900" b="1" dirty="0">
                <a:latin typeface="Hannotate SC" pitchFamily="2" charset="-122"/>
                <a:ea typeface="Hannotate SC" pitchFamily="2" charset="-122"/>
              </a:rPr>
              <a:t>04</a:t>
            </a:r>
            <a:endParaRPr kumimoji="1" lang="zh-CN" altLang="en-US" sz="19900" b="1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28898" y="4553183"/>
            <a:ext cx="5017311" cy="89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DFTongTong-B5" pitchFamily="49" charset="-120"/>
                <a:ea typeface="DFTongTong-B5" pitchFamily="49" charset="-120"/>
              </a:rPr>
              <a:t>Just for today I will exercise my soul in three ways. I will do somebody a good turn Just for today I will exercise my soul in three ways. I will do somebody a good turn</a:t>
            </a:r>
            <a:endParaRPr lang="zh-CN" altLang="en-US" sz="1200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002"/>
            <a:ext cx="4984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42" y="131445"/>
            <a:ext cx="2646774" cy="49242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036" y="17780"/>
            <a:ext cx="2515436" cy="4643883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2841743" y="1803952"/>
            <a:ext cx="0" cy="1919499"/>
          </a:xfrm>
          <a:prstGeom prst="line">
            <a:avLst/>
          </a:prstGeom>
          <a:ln w="28575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907930" y="349383"/>
            <a:ext cx="3535680" cy="76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latin typeface="Hannotate SC" pitchFamily="2" charset="-122"/>
                <a:ea typeface="Hannotate SC" pitchFamily="2" charset="-122"/>
              </a:rPr>
              <a:t>具体实现内容</a:t>
            </a:r>
            <a:endParaRPr kumimoji="1" lang="zh-CN" altLang="en-US" sz="4400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9255" y="1407160"/>
            <a:ext cx="6705600" cy="2955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400"/>
              <a:t>具体实现源码均以传到GitHub:</a:t>
            </a:r>
            <a:endParaRPr lang="zh-CN" altLang="en-US" sz="2400"/>
          </a:p>
          <a:p>
            <a:pPr>
              <a:lnSpc>
                <a:spcPct val="100000"/>
              </a:lnSpc>
            </a:pPr>
            <a:r>
              <a:rPr lang="zh-CN" altLang="en-US" sz="2400"/>
              <a:t>前端GitHub链接: ​ https://github.com/MMMMMMMingor/BBS_front_end</a:t>
            </a:r>
            <a:endParaRPr lang="zh-CN" altLang="en-US" sz="2400"/>
          </a:p>
          <a:p>
            <a:pPr>
              <a:lnSpc>
                <a:spcPct val="100000"/>
              </a:lnSpc>
            </a:pPr>
            <a:r>
              <a:rPr lang="zh-CN" altLang="en-US" sz="2400"/>
              <a:t>后端GitHub链接：https://github.com/MMMMMMMingor/BBS_SCUT</a:t>
            </a:r>
            <a:endParaRPr lang="zh-CN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数据库表设计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5036" y="17780"/>
            <a:ext cx="2515436" cy="4643883"/>
          </a:xfrm>
          <a:prstGeom prst="rect">
            <a:avLst/>
          </a:prstGeom>
        </p:spPr>
      </p:pic>
      <p:pic>
        <p:nvPicPr>
          <p:cNvPr id="4" name="图片 3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290955"/>
            <a:ext cx="8128635" cy="55302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42" y="113665"/>
            <a:ext cx="2646774" cy="49242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036" y="0"/>
            <a:ext cx="2515436" cy="4643883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2841743" y="1803952"/>
            <a:ext cx="0" cy="1919499"/>
          </a:xfrm>
          <a:prstGeom prst="line">
            <a:avLst/>
          </a:prstGeom>
          <a:ln w="28575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907930" y="349383"/>
            <a:ext cx="2418080" cy="76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>
                <a:latin typeface="Hannotate SC" pitchFamily="2" charset="-122"/>
                <a:ea typeface="Hannotate SC" pitchFamily="2" charset="-122"/>
              </a:rPr>
              <a:t>测试环境</a:t>
            </a:r>
            <a:endParaRPr kumimoji="1" lang="zh-CN" altLang="en-US" sz="4400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9255" y="1407160"/>
            <a:ext cx="6705600" cy="2955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400"/>
              <a:t>测试环境：vultr服务器 CentOS7X64  1G内存  单核心 CPU</a:t>
            </a:r>
            <a:endParaRPr lang="zh-CN" altLang="en-US" sz="2400"/>
          </a:p>
          <a:p>
            <a:pPr>
              <a:lnSpc>
                <a:spcPct val="100000"/>
              </a:lnSpc>
            </a:pPr>
            <a:r>
              <a:rPr lang="zh-CN" altLang="en-US" sz="2400"/>
              <a:t>使用webbench压力测试工具，分别测试了:</a:t>
            </a:r>
            <a:endParaRPr lang="zh-CN" altLang="en-US" sz="2400"/>
          </a:p>
          <a:p>
            <a:pPr>
              <a:lnSpc>
                <a:spcPct val="100000"/>
              </a:lnSpc>
            </a:pPr>
            <a:r>
              <a:rPr lang="zh-CN" altLang="en-US" sz="2400"/>
              <a:t>30秒300连接       ​通过</a:t>
            </a:r>
            <a:endParaRPr lang="zh-CN" altLang="en-US" sz="2400"/>
          </a:p>
          <a:p>
            <a:pPr>
              <a:lnSpc>
                <a:spcPct val="100000"/>
              </a:lnSpc>
            </a:pPr>
            <a:r>
              <a:rPr lang="zh-CN" altLang="en-US" sz="2400"/>
              <a:t>30秒3000连接      ​通过</a:t>
            </a:r>
            <a:endParaRPr lang="zh-CN" altLang="en-US" sz="2400"/>
          </a:p>
          <a:p>
            <a:pPr>
              <a:lnSpc>
                <a:spcPct val="100000"/>
              </a:lnSpc>
            </a:pPr>
            <a:r>
              <a:rPr lang="zh-CN" altLang="en-US" sz="2400"/>
              <a:t>30秒 30000连接     不通过(nginx自动关闭)</a:t>
            </a:r>
            <a:endParaRPr lang="zh-CN" altLang="en-US" sz="2400"/>
          </a:p>
        </p:txBody>
      </p:sp>
      <p:pic>
        <p:nvPicPr>
          <p:cNvPr id="3" name="图片 2" descr="2019-08-26 17:39:21.149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45" y="4017010"/>
            <a:ext cx="7001510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02241" y="816975"/>
            <a:ext cx="566928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latin typeface="Hannotate SC" pitchFamily="2" charset="-122"/>
                <a:ea typeface="Hannotate SC" pitchFamily="2" charset="-122"/>
              </a:rPr>
              <a:t>项目成员名单及分工</a:t>
            </a:r>
            <a:endParaRPr kumimoji="1" lang="zh-CN" altLang="en-US" sz="4800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32008" y="3045705"/>
            <a:ext cx="609600" cy="2978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400" dirty="0"/>
              <a:t>负责前端设计与实现，主要负责用户界面</a:t>
            </a:r>
            <a:endParaRPr kumimoji="1"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246073" y="3327573"/>
            <a:ext cx="457200" cy="1259840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pPr algn="ctr"/>
            <a:r>
              <a:rPr lang="zh-CN" altLang="en-US" b="1" dirty="0">
                <a:latin typeface="DFTongTong-B5" pitchFamily="49" charset="-120"/>
                <a:ea typeface="DFTongTong-B5" pitchFamily="49" charset="-120"/>
              </a:rPr>
              <a:t>夏霜    组员</a:t>
            </a:r>
            <a:endParaRPr lang="zh-CN" altLang="en-US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85597" y="3045705"/>
            <a:ext cx="609600" cy="2978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400" dirty="0">
                <a:sym typeface="+mn-ea"/>
              </a:rPr>
              <a:t>负责后端数据库及前端接口，</a:t>
            </a:r>
            <a:endParaRPr kumimoji="1" lang="zh-CN" altLang="en-US" sz="1400" dirty="0"/>
          </a:p>
          <a:p>
            <a:r>
              <a:rPr kumimoji="1" lang="zh-CN" altLang="en-US" sz="1400" dirty="0">
                <a:sym typeface="+mn-ea"/>
              </a:rPr>
              <a:t>以及文档撰写</a:t>
            </a:r>
            <a:endParaRPr kumimoji="1" lang="zh-CN" altLang="en-US" sz="1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199662" y="3308523"/>
            <a:ext cx="457200" cy="1297940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pPr algn="ctr"/>
            <a:r>
              <a:rPr lang="zh-CN" altLang="en-US" b="1" dirty="0">
                <a:latin typeface="DFTongTong-B5" pitchFamily="49" charset="-120"/>
                <a:ea typeface="DFTongTong-B5" pitchFamily="49" charset="-120"/>
              </a:rPr>
              <a:t>萧伟豪 组员</a:t>
            </a:r>
            <a:endParaRPr lang="zh-CN" altLang="en-US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35377" y="3045705"/>
            <a:ext cx="613410" cy="2978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400" dirty="0"/>
              <a:t>负责后端数据库及前端接口，前端部分设计以及文档撰写</a:t>
            </a:r>
            <a:endParaRPr kumimoji="1"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153251" y="3308523"/>
            <a:ext cx="457200" cy="1297940"/>
          </a:xfrm>
          <a:prstGeom prst="rect">
            <a:avLst/>
          </a:prstGeom>
          <a:noFill/>
        </p:spPr>
        <p:txBody>
          <a:bodyPr vert="eaVert" wrap="none" rtlCol="0" anchor="t">
            <a:spAutoFit/>
          </a:bodyPr>
          <a:lstStyle/>
          <a:p>
            <a:pPr algn="ctr"/>
            <a:r>
              <a:rPr lang="zh-CN" altLang="en-US" b="1" dirty="0">
                <a:latin typeface="DFTongTong-B5" pitchFamily="49" charset="-120"/>
                <a:ea typeface="DFTongTong-B5" pitchFamily="49" charset="-120"/>
              </a:rPr>
              <a:t>谢伟明 组长</a:t>
            </a:r>
            <a:endParaRPr lang="zh-CN" altLang="en-US" b="1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4201" y="149926"/>
            <a:ext cx="6618830" cy="2598126"/>
          </a:xfrm>
          <a:prstGeom prst="rect">
            <a:avLst/>
          </a:prstGeom>
        </p:spPr>
      </p:pic>
      <p:cxnSp>
        <p:nvCxnSpPr>
          <p:cNvPr id="20" name="直线连接符 19"/>
          <p:cNvCxnSpPr/>
          <p:nvPr/>
        </p:nvCxnSpPr>
        <p:spPr>
          <a:xfrm flipH="1">
            <a:off x="5973288" y="3118724"/>
            <a:ext cx="4571" cy="2807063"/>
          </a:xfrm>
          <a:prstGeom prst="line">
            <a:avLst/>
          </a:prstGeom>
          <a:ln w="28575">
            <a:solidFill>
              <a:srgbClr val="BFD8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>
            <a:off x="3918374" y="3118248"/>
            <a:ext cx="4571" cy="2807063"/>
          </a:xfrm>
          <a:prstGeom prst="line">
            <a:avLst/>
          </a:prstGeom>
          <a:ln w="28575">
            <a:solidFill>
              <a:srgbClr val="BFD8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96645" y="3045460"/>
            <a:ext cx="822960" cy="29787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1400" dirty="0"/>
              <a:t>负责前端设计与实现，主要包括管理员部分的内容。</a:t>
            </a:r>
            <a:endParaRPr kumimoji="1" lang="zh-CN" altLang="en-US" sz="1400" dirty="0"/>
          </a:p>
          <a:p>
            <a:r>
              <a:rPr kumimoji="1" lang="zh-CN" altLang="en-US" sz="1400" dirty="0"/>
              <a:t>以及幻灯片制作</a:t>
            </a:r>
            <a:endParaRPr kumimoji="1" lang="en-US" altLang="zh-CN" sz="1400" dirty="0"/>
          </a:p>
        </p:txBody>
      </p:sp>
      <p:cxnSp>
        <p:nvCxnSpPr>
          <p:cNvPr id="7" name="直线连接符 22"/>
          <p:cNvCxnSpPr/>
          <p:nvPr/>
        </p:nvCxnSpPr>
        <p:spPr>
          <a:xfrm flipH="1">
            <a:off x="2376805" y="3045460"/>
            <a:ext cx="4445" cy="2806700"/>
          </a:xfrm>
          <a:prstGeom prst="line">
            <a:avLst/>
          </a:prstGeom>
          <a:ln w="28575">
            <a:solidFill>
              <a:srgbClr val="BFD8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 flipH="1">
            <a:off x="1919605" y="3327400"/>
            <a:ext cx="457200" cy="1297940"/>
          </a:xfrm>
          <a:prstGeom prst="rect">
            <a:avLst/>
          </a:prstGeom>
          <a:noFill/>
        </p:spPr>
        <p:txBody>
          <a:bodyPr vert="eaVert" wrap="square" rtlCol="0" anchor="t">
            <a:spAutoFit/>
          </a:bodyPr>
          <a:lstStyle/>
          <a:p>
            <a:pPr algn="ctr"/>
            <a:r>
              <a:rPr lang="zh-CN" altLang="en-US" b="1" dirty="0">
                <a:latin typeface="DFTongTong-B5" pitchFamily="49" charset="-120"/>
                <a:ea typeface="DFTongTong-B5" pitchFamily="49" charset="-120"/>
              </a:rPr>
              <a:t>唐雨璐 组员</a:t>
            </a:r>
            <a:endParaRPr lang="zh-CN" altLang="en-US" b="1" dirty="0">
              <a:latin typeface="DFTongTong-B5" pitchFamily="49" charset="-120"/>
              <a:ea typeface="DFTongTong-B5" pitchFamily="49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963884" y="1803176"/>
            <a:ext cx="6340974" cy="2082930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55" y="423763"/>
            <a:ext cx="5013793" cy="62798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3546" y="4441370"/>
            <a:ext cx="6341650" cy="102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DFTongTong-B5" pitchFamily="49" charset="-120"/>
                <a:ea typeface="DFTongTong-B5" pitchFamily="49" charset="-120"/>
              </a:rPr>
              <a:t>Just for today I will exercise my soul in three ways. I will do somebody a good turn Just for today I will exercise my soul in three ways. I will do somebody a good turn</a:t>
            </a: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12127" y="1913617"/>
            <a:ext cx="564449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500" dirty="0">
                <a:latin typeface="Hannotate SC" pitchFamily="2" charset="-122"/>
                <a:ea typeface="Hannotate SC" pitchFamily="2" charset="-122"/>
              </a:rPr>
              <a:t>THANKS</a:t>
            </a:r>
            <a:endParaRPr kumimoji="1" lang="zh-CN" altLang="en-US" sz="11500" dirty="0">
              <a:latin typeface="Hannotate SC" pitchFamily="2" charset="-122"/>
              <a:ea typeface="Hannotate SC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3073" y="2484533"/>
            <a:ext cx="5023262" cy="2959535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52879" y="2289358"/>
            <a:ext cx="36567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9900" b="1" dirty="0">
                <a:latin typeface="Hannotate SC" pitchFamily="2" charset="-122"/>
                <a:ea typeface="Hannotate SC" pitchFamily="2" charset="-122"/>
              </a:rPr>
              <a:t>01</a:t>
            </a:r>
            <a:endParaRPr kumimoji="1" lang="zh-CN" altLang="en-US" sz="19900" b="1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28898" y="4553183"/>
            <a:ext cx="5017311" cy="89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DFTongTong-B5" pitchFamily="49" charset="-120"/>
                <a:ea typeface="DFTongTong-B5" pitchFamily="49" charset="-120"/>
              </a:rPr>
              <a:t>Just for today I will exercise my soul in three ways. I will do somebody a good turn Just for today I will exercise my soul in three ways. I will do somebody a good turn</a:t>
            </a:r>
            <a:endParaRPr lang="zh-CN" altLang="en-US" sz="1200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002"/>
            <a:ext cx="4984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69" y="388542"/>
            <a:ext cx="5208917" cy="60920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92340" y="1308735"/>
            <a:ext cx="1267460" cy="57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latin typeface="DFTongTong-B5" pitchFamily="49" charset="-120"/>
                <a:ea typeface="DFTongTong-B5" pitchFamily="49" charset="-120"/>
              </a:rPr>
              <a:t>概要</a:t>
            </a:r>
            <a:endParaRPr lang="zh-CN" altLang="en-US" sz="32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38010" y="1887855"/>
            <a:ext cx="4570095" cy="420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DFTongTong-B5" pitchFamily="49" charset="-120"/>
                <a:ea typeface="DFTongTong-B5" pitchFamily="49" charset="-120"/>
              </a:rPr>
              <a:t>自我国正式进入互联网时代以来，短短的几年时间互联网在个行各业的广泛应用等各个方面，但是现实生活中的交流存在时间和空间上的局限性，交流人群范围狭小以及间断交流不能保证信息的准确性和可取性。</a:t>
            </a:r>
            <a:endParaRPr lang="zh-CN" altLang="en-US" sz="2000" dirty="0">
              <a:latin typeface="DFTongTong-B5" pitchFamily="49" charset="-120"/>
              <a:ea typeface="DFTongTong-B5" pitchFamily="49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DFTongTong-B5" pitchFamily="49" charset="-120"/>
                <a:ea typeface="DFTongTong-B5" pitchFamily="49" charset="-120"/>
              </a:rPr>
              <a:t>BBS主要是在网上提供一个交流的平台，通过发帖、评论等功能交互，旨在获得大量的有关的有价值的数据信息。</a:t>
            </a:r>
            <a:endParaRPr lang="zh-CN" altLang="en-US" sz="2000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38010" y="1390650"/>
            <a:ext cx="217805" cy="303530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9680" y="998926"/>
            <a:ext cx="2334185" cy="272992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325620" y="1313180"/>
            <a:ext cx="2059940" cy="640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DFTongTong-B5" pitchFamily="49" charset="-120"/>
                <a:ea typeface="DFTongTong-B5" pitchFamily="49" charset="-120"/>
              </a:rPr>
              <a:t>BBS的背景及意义</a:t>
            </a:r>
            <a:endParaRPr lang="zh-CN" altLang="en-US" b="1" dirty="0">
              <a:latin typeface="DFTongTong-B5" pitchFamily="49" charset="-120"/>
              <a:ea typeface="DFTongTong-B5" pitchFamily="49" charset="-120"/>
            </a:endParaRPr>
          </a:p>
          <a:p>
            <a:pPr algn="ctr"/>
            <a:endParaRPr lang="zh-CN" altLang="en-US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25620" y="1953260"/>
            <a:ext cx="7682865" cy="457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DFTongTong-B5" pitchFamily="49" charset="-120"/>
                <a:ea typeface="DFTongTong-B5" pitchFamily="49" charset="-120"/>
              </a:rPr>
              <a:t>论坛又名网络论坛BBS，全称为Bulletin Board System。是Internet上的一种电子信息服务系统。它提供一块公共电子白板，每个用户都可以在上面书写，可发布信息或提出看法。它是一种交互性强，内容丰富而及时的Internet电子信息服务系统。用户在专题论坛上可以获得各种信息服务，发布信息，进行讨论，聊天等等。</a:t>
            </a: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DFTongTong-B5" pitchFamily="49" charset="-120"/>
                <a:ea typeface="DFTongTong-B5" pitchFamily="49" charset="-120"/>
              </a:rPr>
              <a:t>论坛的发展也如同网络，雨后春笋般的出现，并迅速的发展壮大。现在的论坛几乎涵盖了我们生活的各个方面，几乎每一个人都可以找到自己感兴趣或者需要了解的专题性论坛，而各类网站，综合性门户网站或者功能性专题网站也都青瞇于开设自己的论坛，已促进网友之间的交流，增加互动性和丰富网站内容。</a:t>
            </a: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DFTongTong-B5" pitchFamily="49" charset="-120"/>
                <a:ea typeface="DFTongTong-B5" pitchFamily="49" charset="-120"/>
              </a:rPr>
              <a:t>当今网络技术逐渐渗入社会生活各个层面，为分散与五湖四海的人们提供一个共同交流、学习、倾吐心声的平台，实现来自不同地方的用户极强的信息互动性，用户在获得自己所需要的信息的同时也可以广角朋友，扩宽自己的视野和社交面。</a:t>
            </a: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DFTongTong-B5" pitchFamily="49" charset="-120"/>
                <a:ea typeface="DFTongTong-B5" pitchFamily="49" charset="-120"/>
              </a:rPr>
              <a:t>专题论坛具有知识性、趣味性，公平性，和谐性等优点。专题论坛给天下的网民都提供了交流的平台，为网络的互动性做出了巨大的贡献，通过专题论坛来征得自己想要的信息，有更高的效率和时效性。也最节约成本和资源。</a:t>
            </a:r>
            <a:endParaRPr lang="zh-CN" altLang="en-US" sz="1400" dirty="0">
              <a:latin typeface="DFTongTong-B5" pitchFamily="49" charset="-120"/>
              <a:ea typeface="DFTongTong-B5" pitchFamily="49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93073" y="2484533"/>
            <a:ext cx="5023262" cy="2959535"/>
          </a:xfrm>
          <a:prstGeom prst="rect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52879" y="2289358"/>
            <a:ext cx="36567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9900" b="1" dirty="0">
                <a:latin typeface="Hannotate SC" pitchFamily="2" charset="-122"/>
                <a:ea typeface="Hannotate SC" pitchFamily="2" charset="-122"/>
              </a:rPr>
              <a:t>02</a:t>
            </a:r>
            <a:endParaRPr kumimoji="1" lang="zh-CN" altLang="en-US" sz="19900" b="1" dirty="0">
              <a:latin typeface="Hannotate SC" pitchFamily="2" charset="-122"/>
              <a:ea typeface="Hannotate SC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28898" y="4553183"/>
            <a:ext cx="5017311" cy="89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DFTongTong-B5" pitchFamily="49" charset="-120"/>
                <a:ea typeface="DFTongTong-B5" pitchFamily="49" charset="-120"/>
              </a:rPr>
              <a:t>Just for today I will exercise my soul in three ways. I will do somebody a good turn Just for today I will exercise my soul in three ways. I will do somebody a good turn</a:t>
            </a:r>
            <a:endParaRPr lang="zh-CN" altLang="en-US" sz="1200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002"/>
            <a:ext cx="49846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>
            <a:off x="11876" y="1603170"/>
            <a:ext cx="1198418" cy="0"/>
          </a:xfrm>
          <a:prstGeom prst="line">
            <a:avLst/>
          </a:prstGeom>
          <a:ln w="19050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247403" y="1874323"/>
            <a:ext cx="1332016" cy="0"/>
          </a:xfrm>
          <a:prstGeom prst="line">
            <a:avLst/>
          </a:prstGeom>
          <a:ln w="19050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308055" y="1465699"/>
            <a:ext cx="22148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latin typeface="DFTongTong-B5" pitchFamily="49" charset="-120"/>
                <a:ea typeface="DFTongTong-B5" pitchFamily="49" charset="-120"/>
              </a:rPr>
              <a:t>实现与设计</a:t>
            </a:r>
            <a:endParaRPr lang="zh-CN" altLang="en-US" sz="3200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5350" y="2338705"/>
            <a:ext cx="588518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DFTongTong-B5" pitchFamily="49" charset="-120"/>
                <a:ea typeface="DFTongTong-B5" pitchFamily="49" charset="-120"/>
              </a:rPr>
              <a:t>基于web的电子公告牌系统实现与测试</a:t>
            </a:r>
            <a:endParaRPr lang="zh-CN" altLang="en-US" sz="2400" dirty="0">
              <a:latin typeface="DFTongTong-B5" pitchFamily="49" charset="-120"/>
              <a:ea typeface="DFTongTong-B5" pitchFamily="49" charset="-12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9213" y="193350"/>
            <a:ext cx="6176684" cy="659598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287145" y="4262755"/>
            <a:ext cx="159321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DFTongTong-B5" pitchFamily="49" charset="-120"/>
                <a:ea typeface="DFTongTong-B5" pitchFamily="49" charset="-120"/>
              </a:rPr>
              <a:t>BBS论坛链接</a:t>
            </a:r>
            <a:endParaRPr lang="zh-CN" altLang="en-US" b="1" dirty="0">
              <a:latin typeface="DFTongTong-B5" pitchFamily="49" charset="-120"/>
              <a:ea typeface="DFTongTong-B5" pitchFamily="49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87145" y="4628515"/>
            <a:ext cx="5209540" cy="54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DFTongTong-B5" pitchFamily="49" charset="-120"/>
                <a:ea typeface="DFTongTong-B5" pitchFamily="49" charset="-120"/>
              </a:rPr>
              <a:t>http://207.148.112.5/BBS/index.html</a:t>
            </a:r>
            <a:endParaRPr lang="zh-CN" altLang="en-US" sz="2000" dirty="0">
              <a:latin typeface="DFTongTong-B5" pitchFamily="49" charset="-120"/>
              <a:ea typeface="DFTongTong-B5" pitchFamily="49" charset="-120"/>
            </a:endParaRPr>
          </a:p>
        </p:txBody>
      </p:sp>
      <p:cxnSp>
        <p:nvCxnSpPr>
          <p:cNvPr id="23" name="直线连接符 22"/>
          <p:cNvCxnSpPr/>
          <p:nvPr/>
        </p:nvCxnSpPr>
        <p:spPr>
          <a:xfrm>
            <a:off x="5646893" y="1543796"/>
            <a:ext cx="1198418" cy="0"/>
          </a:xfrm>
          <a:prstGeom prst="line">
            <a:avLst/>
          </a:prstGeom>
          <a:ln w="19050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5236359" y="1848594"/>
            <a:ext cx="1332016" cy="0"/>
          </a:xfrm>
          <a:prstGeom prst="line">
            <a:avLst/>
          </a:prstGeom>
          <a:ln w="19050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895293" y="4362372"/>
            <a:ext cx="154379" cy="154379"/>
          </a:xfrm>
          <a:prstGeom prst="ellipse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5907974" y="0"/>
            <a:ext cx="0" cy="6858000"/>
          </a:xfrm>
          <a:prstGeom prst="line">
            <a:avLst/>
          </a:prstGeom>
          <a:ln w="28575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676405" y="1246909"/>
            <a:ext cx="463138" cy="463138"/>
          </a:xfrm>
          <a:prstGeom prst="ellipse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70" y="65314"/>
            <a:ext cx="498467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51729" y="1246909"/>
            <a:ext cx="119888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登录界面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2" name="图片 1" descr="2019-08-26 17:21:53.051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2324100"/>
            <a:ext cx="6054725" cy="34074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线连接符 5"/>
          <p:cNvCxnSpPr/>
          <p:nvPr/>
        </p:nvCxnSpPr>
        <p:spPr>
          <a:xfrm>
            <a:off x="5907974" y="0"/>
            <a:ext cx="0" cy="6858000"/>
          </a:xfrm>
          <a:prstGeom prst="line">
            <a:avLst/>
          </a:prstGeom>
          <a:ln w="28575">
            <a:solidFill>
              <a:srgbClr val="BFD8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5676405" y="1246909"/>
            <a:ext cx="463138" cy="463138"/>
          </a:xfrm>
          <a:prstGeom prst="ellipse">
            <a:avLst/>
          </a:prstGeom>
          <a:solidFill>
            <a:srgbClr val="BF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70" y="65314"/>
            <a:ext cx="4984675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51729" y="1246909"/>
            <a:ext cx="1198880" cy="39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DFTongTong-B5" pitchFamily="49" charset="-120"/>
                <a:ea typeface="DFTongTong-B5" pitchFamily="49" charset="-120"/>
              </a:rPr>
              <a:t>注册界面</a:t>
            </a:r>
            <a:endParaRPr lang="zh-CN" altLang="en-US" sz="2000" b="1" dirty="0">
              <a:latin typeface="DFTongTong-B5" pitchFamily="49" charset="-120"/>
              <a:ea typeface="DFTongTong-B5" pitchFamily="49" charset="-120"/>
            </a:endParaRPr>
          </a:p>
        </p:txBody>
      </p:sp>
      <p:pic>
        <p:nvPicPr>
          <p:cNvPr id="2" name="图片 1" descr="/private/var/mobile/Containers/Data/Application/1CDCA1A5-C19F-44C2-99C3-CF3FB46A5821/tmp/insert_image_tmp_dir/2019-08-26 17:23:52.545000.png2019-08-26 17:23:52.54500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08040" y="2324418"/>
            <a:ext cx="6054725" cy="3406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2501</Words>
  <Application>WPS 演示</Application>
  <PresentationFormat>宽屏</PresentationFormat>
  <Paragraphs>144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DFTongTong-B5</vt:lpstr>
      <vt:lpstr>MingLiU-ExtB</vt:lpstr>
      <vt:lpstr>Hannotate SC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WPS_1527955692</dc:creator>
  <cp:lastModifiedBy>Mingor</cp:lastModifiedBy>
  <cp:revision>123</cp:revision>
  <dcterms:created xsi:type="dcterms:W3CDTF">1900-01-01T00:00:00Z</dcterms:created>
  <dcterms:modified xsi:type="dcterms:W3CDTF">2019-08-26T10:47:56Z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